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02" y="6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BO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BO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BF54B47B-0FB9-4BD6-97F4-A439FD33BF52}" type="datetimeFigureOut">
              <a:rPr lang="es-BO" smtClean="0"/>
              <a:t>22/10/2022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CD626C-DF4C-4BC3-B494-80B5BE5AE5BF}" type="slidenum">
              <a:rPr lang="es-BO" smtClean="0"/>
              <a:t>‹Nº›</a:t>
            </a:fld>
            <a:endParaRPr lang="es-B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Jr5ewBdjST_a6ELJI3QCI4LwqUv4hRO?usp=sharing" TargetMode="External"/><Relationship Id="rId2" Type="http://schemas.openxmlformats.org/officeDocument/2006/relationships/hyperlink" Target="https://github.com/JHOMARHUAYCHO/BASE-DE-DATOS-2/tree/main/HITO%203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62960" y="1196752"/>
            <a:ext cx="66247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i="0" u="none" strike="noStrike" dirty="0" smtClean="0">
                <a:solidFill>
                  <a:schemeClr val="bg1"/>
                </a:solidFill>
                <a:effectLst/>
                <a:latin typeface="Lato"/>
              </a:rPr>
              <a:t>HITO 3, EVALUACIÓN PROCESUAL </a:t>
            </a:r>
          </a:p>
          <a:p>
            <a:pPr algn="ctr"/>
            <a:r>
              <a:rPr lang="es-ES" sz="2800" b="1" i="0" u="none" strike="noStrike" dirty="0" smtClean="0">
                <a:solidFill>
                  <a:schemeClr val="bg1"/>
                </a:solidFill>
                <a:effectLst/>
                <a:latin typeface="Lato"/>
              </a:rPr>
              <a:t>BASE DE DATOS 2</a:t>
            </a:r>
            <a:r>
              <a:rPr lang="es-ES" sz="2800" b="1" i="0" u="none" strike="noStrike" dirty="0" smtClean="0">
                <a:solidFill>
                  <a:srgbClr val="000000"/>
                </a:solidFill>
                <a:effectLst/>
                <a:latin typeface="Lato"/>
              </a:rPr>
              <a:t> </a:t>
            </a:r>
            <a:endParaRPr lang="es-ES" sz="2800" b="0" dirty="0" smtClean="0">
              <a:effectLst/>
            </a:endParaRPr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>
          <a:xfrm>
            <a:off x="486896" y="2636912"/>
            <a:ext cx="6400800" cy="3384376"/>
          </a:xfrm>
        </p:spPr>
        <p:txBody>
          <a:bodyPr>
            <a:noAutofit/>
          </a:bodyPr>
          <a:lstStyle/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UNIVERSIDAD PRIVADA FRANZ TAMAYO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DEFENSA HITO 3 – EVALUACION PROCESUAL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Estudiante</a:t>
            </a:r>
            <a:r>
              <a:rPr lang="es-BO" sz="1400" dirty="0" smtClean="0">
                <a:solidFill>
                  <a:schemeClr val="bg1"/>
                </a:solidFill>
              </a:rPr>
              <a:t>: Univ. Jhomar Huaycho Quispe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Asignatura</a:t>
            </a:r>
            <a:r>
              <a:rPr lang="es-BO" sz="1400" dirty="0" smtClean="0">
                <a:solidFill>
                  <a:schemeClr val="bg1"/>
                </a:solidFill>
              </a:rPr>
              <a:t>: BASE DE DATOS II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Carrera</a:t>
            </a:r>
            <a:r>
              <a:rPr lang="es-BO" sz="1400" dirty="0" smtClean="0">
                <a:solidFill>
                  <a:schemeClr val="bg1"/>
                </a:solidFill>
              </a:rPr>
              <a:t>: INGENIERÍA DE SISTEMAS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Paralelo</a:t>
            </a:r>
            <a:r>
              <a:rPr lang="es-BO" sz="1400" dirty="0" smtClean="0">
                <a:solidFill>
                  <a:schemeClr val="bg1"/>
                </a:solidFill>
              </a:rPr>
              <a:t>: BDA (1)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Docente</a:t>
            </a:r>
            <a:r>
              <a:rPr lang="es-BO" sz="1400" dirty="0" smtClean="0">
                <a:solidFill>
                  <a:schemeClr val="bg1"/>
                </a:solidFill>
              </a:rPr>
              <a:t>: Lic. William Barra Paredes</a:t>
            </a: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fecha</a:t>
            </a:r>
            <a:r>
              <a:rPr lang="es-BO" sz="1400" dirty="0" smtClean="0">
                <a:solidFill>
                  <a:schemeClr val="bg1"/>
                </a:solidFill>
              </a:rPr>
              <a:t>: 21/10/2022</a:t>
            </a:r>
          </a:p>
          <a:p>
            <a:pPr algn="ctr"/>
            <a:endParaRPr lang="es-BO" sz="1400" dirty="0" smtClean="0">
              <a:solidFill>
                <a:schemeClr val="bg1"/>
              </a:solidFill>
            </a:endParaRP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GITHUB</a:t>
            </a:r>
            <a:r>
              <a:rPr lang="es-BO" sz="1400" dirty="0">
                <a:solidFill>
                  <a:schemeClr val="bg1"/>
                </a:solidFill>
              </a:rPr>
              <a:t>: </a:t>
            </a:r>
            <a:r>
              <a:rPr lang="es-BO" sz="14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s-BO" sz="1400" dirty="0" smtClean="0">
                <a:solidFill>
                  <a:schemeClr val="bg1"/>
                </a:solidFill>
                <a:hlinkClick r:id="rId2"/>
              </a:rPr>
              <a:t>github.com/JHOMARHUAYCHO/BASE-DE-DATOS-2/tree/main/HITO%203</a:t>
            </a:r>
            <a:endParaRPr lang="es-BO" sz="1400" dirty="0" smtClean="0">
              <a:solidFill>
                <a:schemeClr val="bg1"/>
              </a:solidFill>
            </a:endParaRPr>
          </a:p>
          <a:p>
            <a:pPr algn="ctr"/>
            <a:endParaRPr lang="es-BO" sz="1400" dirty="0" smtClean="0">
              <a:solidFill>
                <a:schemeClr val="bg1"/>
              </a:solidFill>
            </a:endParaRPr>
          </a:p>
          <a:p>
            <a:pPr algn="ctr"/>
            <a:r>
              <a:rPr lang="es-BO" sz="1400" b="1" dirty="0" smtClean="0">
                <a:solidFill>
                  <a:schemeClr val="bg1"/>
                </a:solidFill>
              </a:rPr>
              <a:t>VIDEO EXPOSICION :</a:t>
            </a:r>
          </a:p>
          <a:p>
            <a:pPr algn="ctr"/>
            <a:r>
              <a:rPr lang="es-BO" sz="1400" b="1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s-BO" sz="1400" b="1" dirty="0" smtClean="0">
                <a:solidFill>
                  <a:schemeClr val="tx1"/>
                </a:solidFill>
                <a:hlinkClick r:id="rId3"/>
              </a:rPr>
              <a:t>drive.google.com/drive/folders/1RJr5ewBdjST_a6ELJI3QCI4LwqUv4hRO?usp=sharing</a:t>
            </a:r>
            <a:endParaRPr lang="es-BO" sz="1400" b="1" dirty="0" smtClean="0">
              <a:solidFill>
                <a:schemeClr val="tx1"/>
              </a:solidFill>
            </a:endParaRPr>
          </a:p>
          <a:p>
            <a:pPr algn="ctr"/>
            <a:endParaRPr lang="es-BO" sz="1400" b="1" dirty="0" smtClean="0">
              <a:solidFill>
                <a:schemeClr val="tx1"/>
              </a:solidFill>
            </a:endParaRPr>
          </a:p>
          <a:p>
            <a:pPr algn="ctr"/>
            <a:endParaRPr lang="es-BO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2204864"/>
            <a:ext cx="8407893" cy="4407408"/>
          </a:xfrm>
        </p:spPr>
        <p:txBody>
          <a:bodyPr/>
          <a:lstStyle/>
          <a:p>
            <a:r>
              <a:rPr lang="es-BO" b="1" dirty="0" smtClean="0"/>
              <a:t>PARAMETROS DE ENTRADA «IN»: </a:t>
            </a:r>
            <a:r>
              <a:rPr lang="es-BO" dirty="0" smtClean="0"/>
              <a:t>es un parámetro que entra dentro del procedimiento almacenado con el cual se harán operaciones.</a:t>
            </a:r>
          </a:p>
          <a:p>
            <a:endParaRPr lang="es-BO" dirty="0" smtClean="0"/>
          </a:p>
          <a:p>
            <a:r>
              <a:rPr lang="es-BO" b="1" dirty="0" smtClean="0"/>
              <a:t>PARAMETROS DE SALIDA»OUT»: </a:t>
            </a:r>
            <a:r>
              <a:rPr lang="es-BO" dirty="0" smtClean="0"/>
              <a:t>es un parámetro el cual devolverá un dato de salida al usuario.</a:t>
            </a:r>
          </a:p>
          <a:p>
            <a:endParaRPr lang="es-BO" b="1" dirty="0" smtClean="0"/>
          </a:p>
          <a:p>
            <a:r>
              <a:rPr lang="es-BO" b="1" dirty="0" smtClean="0"/>
              <a:t>PARRAMETRO DE ENTRADA Y SALIDA «INOUT</a:t>
            </a:r>
            <a:r>
              <a:rPr lang="es-BO" dirty="0" smtClean="0"/>
              <a:t>»: es un parámetro que entrara dentro del procedimiento y devolverá un dato al usuario.</a:t>
            </a:r>
            <a:endParaRPr lang="es-B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1600" dirty="0"/>
              <a:t>10.¿Busque y defina a qué se referirá cuando se habla de parámetros de </a:t>
            </a:r>
            <a:r>
              <a:rPr lang="es-ES" sz="1600" dirty="0" smtClean="0"/>
              <a:t>entrada</a:t>
            </a:r>
            <a:r>
              <a:rPr lang="es-BO" sz="1600" dirty="0" smtClean="0"/>
              <a:t>y </a:t>
            </a:r>
            <a:r>
              <a:rPr lang="es-BO" sz="1600" dirty="0"/>
              <a:t>salida en </a:t>
            </a:r>
            <a:r>
              <a:rPr lang="es-BO" sz="1600" dirty="0" err="1"/>
              <a:t>MySQL</a:t>
            </a:r>
            <a:r>
              <a:rPr lang="es-BO" sz="1600" dirty="0" smtClean="0"/>
              <a:t>?</a:t>
            </a:r>
            <a:r>
              <a:rPr lang="es-ES" sz="1600" b="1" dirty="0"/>
              <a:t> </a:t>
            </a:r>
            <a:r>
              <a:rPr lang="es-ES" sz="1600" b="1" dirty="0" smtClean="0"/>
              <a:t/>
            </a:r>
            <a:br>
              <a:rPr lang="es-ES" sz="1600" b="1" dirty="0" smtClean="0"/>
            </a:br>
            <a:r>
              <a:rPr lang="es-ES" sz="1600" b="1" dirty="0" smtClean="0"/>
              <a:t>Es </a:t>
            </a:r>
            <a:r>
              <a:rPr lang="es-ES" sz="1600" b="1" dirty="0"/>
              <a:t>decir IN INOUT, </a:t>
            </a:r>
            <a:r>
              <a:rPr lang="es-ES" sz="1600" b="1" dirty="0" err="1"/>
              <a:t>etc</a:t>
            </a:r>
            <a:endParaRPr lang="es-BO" sz="1600" dirty="0"/>
          </a:p>
        </p:txBody>
      </p:sp>
    </p:spTree>
    <p:extLst>
      <p:ext uri="{BB962C8B-B14F-4D97-AF65-F5344CB8AC3E}">
        <p14:creationId xmlns:p14="http://schemas.microsoft.com/office/powerpoint/2010/main" val="90166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11. Crear la siguiente Base de datos y sus registros</a:t>
            </a:r>
            <a:r>
              <a:rPr lang="es-ES" dirty="0" smtClean="0"/>
              <a:t>.</a:t>
            </a:r>
          </a:p>
          <a:p>
            <a:endParaRPr lang="es-B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PARTE PRACTICA</a:t>
            </a:r>
            <a:br>
              <a:rPr lang="es-BO" dirty="0" smtClean="0"/>
            </a:br>
            <a:r>
              <a:rPr lang="es-BO" dirty="0" smtClean="0"/>
              <a:t>PREGUNTA 11</a:t>
            </a:r>
            <a:endParaRPr lang="es-B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3" t="38942" r="36949" b="11058"/>
          <a:stretch/>
        </p:blipFill>
        <p:spPr bwMode="auto">
          <a:xfrm>
            <a:off x="467544" y="2276872"/>
            <a:ext cx="3550662" cy="335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14889" r="32639" b="6000"/>
          <a:stretch/>
        </p:blipFill>
        <p:spPr bwMode="auto">
          <a:xfrm>
            <a:off x="4283968" y="2276872"/>
            <a:ext cx="3687138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37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37340" y="1652488"/>
            <a:ext cx="5976664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DATABASE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H3_UNIVERSIDAD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USE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H3_UNIVERSIDAD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TABLE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estudiantes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id_est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AUTO_INCREMENT PRIMARY KEY NOT NULL,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nombres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apellidos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edad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fono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email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direccion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sexo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TABLE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materias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AUTO_INCREMENT PRIMARY KEY  NOT NULL,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nombre_mat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cod_mat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TABLE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inscripcion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id_ins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AUTO_INCREMENT PRIMARY KEY NOT NULL,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semestre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gestion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id_est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 NOT NULL,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 NOT NULL,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FOREIGN KEY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id_est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REFERENCES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estudiantes 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id_est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FOREIGN KEY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REFERENCES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materias 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49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78456" y="1844824"/>
            <a:ext cx="698477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INSERT INTO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estudiantes 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nombres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apellidos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edad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fono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email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direccion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sexo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VALUES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'Miguel'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'Gonzales Veliz'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2832115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'miguel@gmail.com'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'Av. 6 de Agosto'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'masculino'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'Sandra'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Mavir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Uria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25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2832116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'sandra@gmail.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com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'Av. 6 de Agosto'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'femenino'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'Joel'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Adubiri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 Mondar'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30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2832117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'joel@gmail.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com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'Av. 6 de Agosto'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'masculino'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'Andrea'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'Arias Ballesteros'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2832118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'andrea@gmail.com'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'Av. 6 de Agosto'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'femenino'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'Santos'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'Montes Valenzuela'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24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2832119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'santos@gmail.com'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'Av. 6 de Agosto'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'masculino'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INSERT INTO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materias 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nombre_mat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cod_mat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VALUES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Introduccion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 a la Arquitectura'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'ARQ-101'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'Urbanismo y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Diseno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'ARQ-102'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'Dibujo y Pintura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Arquitectonico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'ARQ-103'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Matematica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 discreta'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'ARQ-104'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Fisica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Basica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'ARQ-105'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INSERT INTO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inscripcion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 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id_est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id_mat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semestre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gestion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VALUES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'1er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2018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'2do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2018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4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'1er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2019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3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'2do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2019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3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3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'2do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3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'3er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4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4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'4to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2021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'5to Semestre'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2021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2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t="11174" r="14180" b="64583"/>
          <a:stretch/>
        </p:blipFill>
        <p:spPr bwMode="auto">
          <a:xfrm>
            <a:off x="3347864" y="1722508"/>
            <a:ext cx="5491700" cy="129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1" t="13889" r="28304" b="58444"/>
          <a:stretch/>
        </p:blipFill>
        <p:spPr bwMode="auto">
          <a:xfrm>
            <a:off x="1348488" y="3234600"/>
            <a:ext cx="5438911" cy="185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4545" r="33542" b="62692"/>
          <a:stretch/>
        </p:blipFill>
        <p:spPr bwMode="auto">
          <a:xfrm>
            <a:off x="1619672" y="5178736"/>
            <a:ext cx="4896544" cy="156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4" t="15238" r="28783" b="33629"/>
          <a:stretch/>
        </p:blipFill>
        <p:spPr bwMode="auto">
          <a:xfrm>
            <a:off x="539552" y="388807"/>
            <a:ext cx="2402428" cy="2667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39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12</a:t>
            </a:r>
            <a:endParaRPr lang="es-B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000" r="37500" b="38667"/>
          <a:stretch/>
        </p:blipFill>
        <p:spPr bwMode="auto">
          <a:xfrm>
            <a:off x="1330503" y="2183760"/>
            <a:ext cx="6577699" cy="2541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10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528" y="282381"/>
            <a:ext cx="8532440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FIBONANCI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NUMBER INTEGER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=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IF NUMBER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'0'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ELSEIF NUMBER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'0,1'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ELSEIF NUMBER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&lt;=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'DEBE SER MAYOR A CERO'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REPEAT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AUX=A+B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=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(CADENA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A=B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B=AUX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CONTADOR=CONTADOR+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UNTIL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=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NUMBER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-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 REPEAT;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 IF;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FIBONANCI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8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77037" r="33333" b="11482"/>
          <a:stretch/>
        </p:blipFill>
        <p:spPr bwMode="auto">
          <a:xfrm>
            <a:off x="1985438" y="4734386"/>
            <a:ext cx="477520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517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13</a:t>
            </a:r>
            <a:endParaRPr lang="es-BO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40000" r="30278" b="16889"/>
          <a:stretch/>
        </p:blipFill>
        <p:spPr bwMode="auto">
          <a:xfrm>
            <a:off x="755576" y="2276872"/>
            <a:ext cx="73914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002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5616" y="453852"/>
            <a:ext cx="6372200" cy="479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@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LIMIT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FIBONANCI_V2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IF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@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LIMIT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'0'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ELSEIF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@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LIMIT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'0,1'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ELSEIF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@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LIMIT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&lt;=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'DEBE SER MAYOR A CERO'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ELSE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REPEAT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AUX=A+B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=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A=B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B=AUX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CONTADOR=CONTADOR+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UNTIL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= @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LIMIT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-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 REPEAT;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 IF;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FIBONANCI_V2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1" t="76868" r="39788" b="13312"/>
          <a:stretch/>
        </p:blipFill>
        <p:spPr bwMode="auto">
          <a:xfrm>
            <a:off x="2393087" y="5517232"/>
            <a:ext cx="3817258" cy="841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6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14</a:t>
            </a:r>
            <a:endParaRPr lang="es-BO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9" t="11018" r="36416" b="49867"/>
          <a:stretch/>
        </p:blipFill>
        <p:spPr bwMode="auto">
          <a:xfrm>
            <a:off x="1475656" y="1700808"/>
            <a:ext cx="5312228" cy="309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9" t="73362" r="36416" b="6009"/>
          <a:stretch/>
        </p:blipFill>
        <p:spPr bwMode="auto">
          <a:xfrm>
            <a:off x="1502994" y="4509120"/>
            <a:ext cx="5312228" cy="163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3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1- Defina </a:t>
            </a:r>
            <a:r>
              <a:rPr lang="es-ES" dirty="0">
                <a:solidFill>
                  <a:srgbClr val="FF0000"/>
                </a:solidFill>
              </a:rPr>
              <a:t>que es lenguaje procedural en </a:t>
            </a:r>
            <a:r>
              <a:rPr lang="es-ES" dirty="0" smtClean="0">
                <a:solidFill>
                  <a:srgbClr val="FF0000"/>
                </a:solidFill>
              </a:rPr>
              <a:t>Mysql.</a:t>
            </a:r>
          </a:p>
          <a:p>
            <a:pPr marL="45720" indent="0">
              <a:buNone/>
            </a:pPr>
            <a:r>
              <a:rPr lang="es-ES" dirty="0" smtClean="0"/>
              <a:t>R. El lenguaje </a:t>
            </a:r>
            <a:r>
              <a:rPr lang="es-ES" dirty="0" smtClean="0"/>
              <a:t> </a:t>
            </a:r>
            <a:r>
              <a:rPr lang="es-ES" dirty="0" smtClean="0"/>
              <a:t>procedural es el manejo de instrucciones o estructuras de control (programación )dentro de una base de datos</a:t>
            </a:r>
            <a:r>
              <a:rPr lang="es-BO" dirty="0" smtClean="0"/>
              <a:t>.</a:t>
            </a:r>
            <a:endParaRPr lang="es-ES" dirty="0"/>
          </a:p>
          <a:p>
            <a:r>
              <a:rPr lang="es-ES" dirty="0">
                <a:solidFill>
                  <a:srgbClr val="FF0000"/>
                </a:solidFill>
              </a:rPr>
              <a:t>2. Defina que es una función en </a:t>
            </a:r>
            <a:r>
              <a:rPr lang="es-ES" dirty="0" err="1">
                <a:solidFill>
                  <a:srgbClr val="FF0000"/>
                </a:solidFill>
              </a:rPr>
              <a:t>MySQL</a:t>
            </a:r>
            <a:r>
              <a:rPr lang="es-ES" dirty="0" smtClean="0">
                <a:solidFill>
                  <a:srgbClr val="FF0000"/>
                </a:solidFill>
              </a:rPr>
              <a:t>.</a:t>
            </a:r>
          </a:p>
          <a:p>
            <a:pPr marL="45720" indent="0">
              <a:buNone/>
            </a:pPr>
            <a:r>
              <a:rPr lang="es-BO" dirty="0" smtClean="0">
                <a:solidFill>
                  <a:schemeClr val="tx1"/>
                </a:solidFill>
              </a:rPr>
              <a:t>como su nombre indican son  funciones almacenadas que pueden modificar o realizar operaciones con los registros de la base de datos, estos pueden o no recibir parámetros .</a:t>
            </a:r>
          </a:p>
          <a:p>
            <a:endParaRPr lang="es-BO" dirty="0" smtClean="0">
              <a:solidFill>
                <a:schemeClr val="tx1"/>
              </a:solidFill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MANEJO DE CONCEPTOS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1090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3316" y="304199"/>
            <a:ext cx="4162660" cy="560153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EDAD_MINIMA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INTEGER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NUMERO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MIN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estudiantes.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  <a:cs typeface="Arial" pitchFamily="34" charset="0"/>
              </a:rPr>
              <a:t>edad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NUMERO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   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FROM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estudiantes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NUMERO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EDAD_MINIMA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PAR_IMPAR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EDAD_MINIMA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()%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WHILE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AUX&lt;=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EDAD_MINIMA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DO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AUX=AUX+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while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ELSE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EDAD_MINIMA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WHILE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AUX&gt;=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DO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AUX=AUX-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while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if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PAR_IMPAR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t="76667" r="41388" b="11666"/>
          <a:stretch/>
        </p:blipFill>
        <p:spPr bwMode="auto">
          <a:xfrm>
            <a:off x="4623718" y="4801437"/>
            <a:ext cx="37147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47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15</a:t>
            </a:r>
            <a:endParaRPr lang="es-BO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t="30223" r="36945" b="26444"/>
          <a:stretch/>
        </p:blipFill>
        <p:spPr bwMode="auto">
          <a:xfrm>
            <a:off x="1547664" y="2060848"/>
            <a:ext cx="55435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04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404664"/>
            <a:ext cx="4743772" cy="59400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 FUNCTION 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CONTAR_VOCALES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CHAR_LENGTH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CI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CU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REPEAT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SUBSTRING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IF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CA=CA+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    SET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CE=CE+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'I'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    SET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CI=CI+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    SET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CO=CO+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'U'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LETRA)=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       SET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CU=CU+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if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AUX=AUX+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CONTADOR=CONTADOR-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until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&lt;=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repeat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'A='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E='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I='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CI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O='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U='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CU)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CONTAR_VOCALES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'AEIOUU'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76444" r="39167" b="9778"/>
          <a:stretch/>
        </p:blipFill>
        <p:spPr bwMode="auto">
          <a:xfrm>
            <a:off x="4923284" y="4725144"/>
            <a:ext cx="40767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79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16</a:t>
            </a:r>
            <a:endParaRPr lang="es-B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t="14445" r="40139" b="72889"/>
          <a:stretch/>
        </p:blipFill>
        <p:spPr bwMode="auto">
          <a:xfrm>
            <a:off x="2268066" y="1636802"/>
            <a:ext cx="4595564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t="41960" r="40139" b="12054"/>
          <a:stretch/>
        </p:blipFill>
        <p:spPr bwMode="auto">
          <a:xfrm>
            <a:off x="2268066" y="2708920"/>
            <a:ext cx="4595564" cy="394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308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1772816"/>
            <a:ext cx="867645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CLASE_CLIENTE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 CREDIT_NUMBER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CASE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WHEN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CREDIT_NUMBER&gt;=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50000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'PLATINUM'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WHEN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CREDIT_NUMBER&gt;=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10000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AND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CREDIT_NUMBER&lt;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50000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'GOLD'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WHEN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CREDIT_NUMBER&lt;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10000 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'SILVER'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ELSE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'NO PERTENCE A NINGUNA CLASE'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END CASE 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CLASE_CLIENTE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10001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9" t="75005" r="40952" b="13820"/>
          <a:stretch/>
        </p:blipFill>
        <p:spPr bwMode="auto">
          <a:xfrm>
            <a:off x="2695633" y="5013176"/>
            <a:ext cx="3788229" cy="95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33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PREGUNTA 17</a:t>
            </a:r>
            <a:endParaRPr lang="es-BO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10000" r="28958" b="49666"/>
          <a:stretch/>
        </p:blipFill>
        <p:spPr bwMode="auto">
          <a:xfrm>
            <a:off x="611560" y="1772816"/>
            <a:ext cx="7943851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t="73223" r="28958" b="17666"/>
          <a:stretch/>
        </p:blipFill>
        <p:spPr bwMode="auto">
          <a:xfrm>
            <a:off x="611560" y="5058941"/>
            <a:ext cx="7943851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28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772816"/>
            <a:ext cx="8964488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 FUNCTION 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REDUCIR_CADENA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TEXT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TEXT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CHAR_LENGTH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AUX2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CHAR_LENGTH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REPEAT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(RESPUESTA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','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SUBSTRING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(PALABRA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AUX2))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CONTADOR=CONTADOR-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SET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AUX=AUX+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until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CONTADOR &lt;=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 repeat;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RETURN 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REDUCIR_CADENA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'DBAII'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9" t="77376" r="35939" b="10839"/>
          <a:stretch/>
        </p:blipFill>
        <p:spPr bwMode="auto">
          <a:xfrm>
            <a:off x="2474673" y="4869160"/>
            <a:ext cx="4374165" cy="1010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18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556792"/>
            <a:ext cx="8407893" cy="4929727"/>
          </a:xfrm>
        </p:spPr>
        <p:txBody>
          <a:bodyPr/>
          <a:lstStyle/>
          <a:p>
            <a:r>
              <a:rPr lang="es-ES" dirty="0" smtClean="0"/>
              <a:t>.</a:t>
            </a:r>
            <a:endParaRPr lang="es-BO" dirty="0"/>
          </a:p>
        </p:txBody>
      </p:sp>
      <p:sp>
        <p:nvSpPr>
          <p:cNvPr id="4" name="3 CuadroTexto"/>
          <p:cNvSpPr txBox="1"/>
          <p:nvPr/>
        </p:nvSpPr>
        <p:spPr>
          <a:xfrm>
            <a:off x="1979712" y="2626156"/>
            <a:ext cx="55446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 FUNCTION SUMAR (a INTERGER, b INTERGER)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Returns INTERGER</a:t>
            </a:r>
          </a:p>
          <a:p>
            <a:endParaRPr lang="en-US" dirty="0"/>
          </a:p>
          <a:p>
            <a:r>
              <a:rPr lang="en-US" dirty="0" smtClean="0"/>
              <a:t>Begin</a:t>
            </a:r>
          </a:p>
          <a:p>
            <a:endParaRPr lang="en-US" dirty="0" smtClean="0"/>
          </a:p>
          <a:p>
            <a:r>
              <a:rPr lang="en-US" dirty="0" smtClean="0"/>
              <a:t>Declare </a:t>
            </a:r>
            <a:r>
              <a:rPr lang="en-US" dirty="0" err="1" smtClean="0"/>
              <a:t>numero</a:t>
            </a:r>
            <a:r>
              <a:rPr lang="en-US" dirty="0"/>
              <a:t> </a:t>
            </a:r>
            <a:r>
              <a:rPr lang="en-US" dirty="0" smtClean="0"/>
              <a:t>INTERGER default 0;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numero</a:t>
            </a:r>
            <a:r>
              <a:rPr lang="en-US" dirty="0" smtClean="0"/>
              <a:t>=</a:t>
            </a:r>
            <a:r>
              <a:rPr lang="en-US" dirty="0" err="1" smtClean="0"/>
              <a:t>a+b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Return </a:t>
            </a:r>
            <a:r>
              <a:rPr lang="en-US" dirty="0" err="1" smtClean="0"/>
              <a:t>numero</a:t>
            </a:r>
            <a:r>
              <a:rPr lang="en-US" dirty="0" smtClean="0"/>
              <a:t>;</a:t>
            </a:r>
          </a:p>
          <a:p>
            <a:r>
              <a:rPr lang="en-US" dirty="0" smtClean="0"/>
              <a:t>End;</a:t>
            </a:r>
            <a:endParaRPr lang="en-US" dirty="0"/>
          </a:p>
          <a:p>
            <a:endParaRPr lang="es-BO" dirty="0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1979712" y="2919300"/>
            <a:ext cx="2160240" cy="1183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 flipV="1">
            <a:off x="3635503" y="3713416"/>
            <a:ext cx="2088625" cy="1371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>
            <a:off x="3635896" y="5157192"/>
            <a:ext cx="2088232" cy="4320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V="1">
            <a:off x="6516216" y="2902370"/>
            <a:ext cx="0" cy="2706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5724128" y="3177603"/>
            <a:ext cx="309634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050" dirty="0" smtClean="0"/>
              <a:t>PARAMETROS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BO" sz="1050" dirty="0" smtClean="0"/>
              <a:t>Son los datos que se envían , para hacer operaciones.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BO" sz="1050" dirty="0" smtClean="0"/>
              <a:t>Para declarar un </a:t>
            </a:r>
            <a:r>
              <a:rPr lang="es-BO" sz="1050" dirty="0" err="1" smtClean="0"/>
              <a:t>paramtero</a:t>
            </a:r>
            <a:r>
              <a:rPr lang="es-BO" sz="1050" dirty="0" smtClean="0"/>
              <a:t> primero debe ser el nombre del </a:t>
            </a:r>
            <a:r>
              <a:rPr lang="es-BO" sz="1050" dirty="0" err="1" smtClean="0"/>
              <a:t>parametro</a:t>
            </a:r>
            <a:r>
              <a:rPr lang="es-BO" sz="1050" dirty="0" smtClean="0"/>
              <a:t> seguido del tipo de dato.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BO" sz="1050" dirty="0" smtClean="0"/>
              <a:t>No es obligatorio enviar parámetros.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BO" sz="1050" dirty="0" smtClean="0"/>
              <a:t>Se puede enviar una cantidad n de parámetros</a:t>
            </a:r>
            <a:endParaRPr lang="es-BO" sz="105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251520" y="2852935"/>
            <a:ext cx="17281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050" dirty="0" smtClean="0"/>
              <a:t>NOMBRE DE LA FUNCION</a:t>
            </a:r>
          </a:p>
          <a:p>
            <a:r>
              <a:rPr lang="es-BO" sz="1050" dirty="0" smtClean="0"/>
              <a:t>el nombre debe ser único, y no debe tener espacios.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5796136" y="4581128"/>
            <a:ext cx="3024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050" dirty="0" smtClean="0"/>
              <a:t>RETURNS</a:t>
            </a:r>
          </a:p>
          <a:p>
            <a:r>
              <a:rPr lang="es-BO" sz="1050" dirty="0" smtClean="0"/>
              <a:t>se refiere al tipo de dato que va ha devolver la </a:t>
            </a:r>
            <a:r>
              <a:rPr lang="es-BO" sz="1050" dirty="0" err="1" smtClean="0"/>
              <a:t>funcion</a:t>
            </a:r>
            <a:endParaRPr lang="es-BO" sz="1050" dirty="0" smtClean="0"/>
          </a:p>
          <a:p>
            <a:endParaRPr lang="es-BO" sz="1050" dirty="0"/>
          </a:p>
          <a:p>
            <a:r>
              <a:rPr lang="es-BO" sz="1050" dirty="0" smtClean="0"/>
              <a:t>RETURN</a:t>
            </a:r>
          </a:p>
          <a:p>
            <a:r>
              <a:rPr lang="es-BO" sz="1050" dirty="0" smtClean="0"/>
              <a:t>Este </a:t>
            </a:r>
            <a:r>
              <a:rPr lang="es-BO" sz="1050" dirty="0" err="1" smtClean="0"/>
              <a:t>return</a:t>
            </a:r>
            <a:r>
              <a:rPr lang="es-BO" sz="1050" dirty="0" smtClean="0"/>
              <a:t> retorna el valor final, de la </a:t>
            </a:r>
            <a:r>
              <a:rPr lang="es-BO" sz="1050" dirty="0" err="1" smtClean="0"/>
              <a:t>funcion</a:t>
            </a:r>
            <a:r>
              <a:rPr lang="es-BO" sz="1050" dirty="0" smtClean="0"/>
              <a:t>,</a:t>
            </a:r>
          </a:p>
          <a:p>
            <a:r>
              <a:rPr lang="es-BO" sz="1050" dirty="0" smtClean="0"/>
              <a:t>El tipo de dato debe </a:t>
            </a:r>
            <a:r>
              <a:rPr lang="es-BO" sz="1050" dirty="0" err="1" smtClean="0"/>
              <a:t>concidir</a:t>
            </a:r>
            <a:r>
              <a:rPr lang="es-BO" sz="1050" dirty="0" smtClean="0"/>
              <a:t>  con el tipo de dato del  ‘</a:t>
            </a:r>
            <a:r>
              <a:rPr lang="es-BO" sz="1050" dirty="0" err="1" smtClean="0"/>
              <a:t>returns</a:t>
            </a:r>
            <a:r>
              <a:rPr lang="es-BO" sz="1050" dirty="0" smtClean="0"/>
              <a:t>’.</a:t>
            </a:r>
            <a:endParaRPr lang="es-BO" sz="1050" dirty="0"/>
          </a:p>
        </p:txBody>
      </p:sp>
      <p:sp>
        <p:nvSpPr>
          <p:cNvPr id="34" name="33 Abrir llave"/>
          <p:cNvSpPr/>
          <p:nvPr/>
        </p:nvSpPr>
        <p:spPr>
          <a:xfrm>
            <a:off x="1709180" y="4563780"/>
            <a:ext cx="504056" cy="684377"/>
          </a:xfrm>
          <a:prstGeom prst="leftBrace">
            <a:avLst>
              <a:gd name="adj1" fmla="val 8333"/>
              <a:gd name="adj2" fmla="val 518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35" name="34 CuadroTexto"/>
          <p:cNvSpPr txBox="1"/>
          <p:nvPr/>
        </p:nvSpPr>
        <p:spPr>
          <a:xfrm>
            <a:off x="323528" y="4563780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000" dirty="0" smtClean="0"/>
              <a:t>OPERACIONES</a:t>
            </a:r>
            <a:endParaRPr lang="es-BO" sz="1000" dirty="0"/>
          </a:p>
          <a:p>
            <a:r>
              <a:rPr lang="es-BO" sz="1000" dirty="0" smtClean="0"/>
              <a:t>En esta parte se pueden declara variables extras y operaciones con estas</a:t>
            </a:r>
            <a:endParaRPr lang="es-BO" sz="1000" dirty="0"/>
          </a:p>
        </p:txBody>
      </p:sp>
      <p:sp>
        <p:nvSpPr>
          <p:cNvPr id="3" name="2 CuadroTexto"/>
          <p:cNvSpPr txBox="1"/>
          <p:nvPr/>
        </p:nvSpPr>
        <p:spPr>
          <a:xfrm>
            <a:off x="611560" y="47667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3. ¿QUÉ COSAS CARACTERÍSTICAS DEBE DE TENER UNA FUNCIÓN? EXPLIQUE SOBRE EL:  NOMBRE, EL RETURN, PARAMETROS, ETC</a:t>
            </a:r>
            <a:endParaRPr lang="es-B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50289"/>
          </a:xfrm>
        </p:spPr>
        <p:txBody>
          <a:bodyPr/>
          <a:lstStyle/>
          <a:p>
            <a:r>
              <a:rPr lang="es-BO" sz="1600" dirty="0" smtClean="0"/>
              <a:t>Para crear la función, se debe usar la sentencia ‘</a:t>
            </a:r>
            <a:r>
              <a:rPr lang="es-BO" sz="1600" b="1" dirty="0" smtClean="0"/>
              <a:t>CREATE</a:t>
            </a:r>
            <a:r>
              <a:rPr lang="es-BO" sz="1600" dirty="0" smtClean="0"/>
              <a:t> </a:t>
            </a:r>
            <a:r>
              <a:rPr lang="es-BO" sz="1600" b="1" dirty="0" smtClean="0"/>
              <a:t>FUNCTION</a:t>
            </a:r>
            <a:r>
              <a:rPr lang="es-BO" sz="1600" dirty="0" smtClean="0"/>
              <a:t>’.  Ejemplo</a:t>
            </a:r>
            <a:r>
              <a:rPr lang="es-BO" dirty="0" smtClean="0"/>
              <a:t>:</a:t>
            </a:r>
          </a:p>
          <a:p>
            <a:endParaRPr lang="es-BO" dirty="0" smtClean="0"/>
          </a:p>
          <a:p>
            <a:endParaRPr lang="es-BO" dirty="0"/>
          </a:p>
          <a:p>
            <a:endParaRPr lang="es-BO" dirty="0" smtClean="0"/>
          </a:p>
          <a:p>
            <a:endParaRPr lang="es-BO" dirty="0"/>
          </a:p>
          <a:p>
            <a:r>
              <a:rPr lang="es-BO" sz="1600" dirty="0" smtClean="0"/>
              <a:t>Para modificar una función se debe hacer uso de la sentencia </a:t>
            </a:r>
            <a:r>
              <a:rPr lang="es-BO" sz="1600" b="1" dirty="0" smtClean="0"/>
              <a:t>REPLACE</a:t>
            </a:r>
          </a:p>
          <a:p>
            <a:pPr marL="45720" indent="0">
              <a:buNone/>
            </a:pPr>
            <a:r>
              <a:rPr lang="es-BO" sz="1600" dirty="0"/>
              <a:t>E</a:t>
            </a:r>
            <a:r>
              <a:rPr lang="es-BO" sz="1600" dirty="0" smtClean="0"/>
              <a:t>jemplo:</a:t>
            </a:r>
          </a:p>
          <a:p>
            <a:pPr marL="45720" indent="0">
              <a:buNone/>
            </a:pPr>
            <a:endParaRPr lang="es-BO" sz="1600" dirty="0"/>
          </a:p>
          <a:p>
            <a:pPr marL="45720" indent="0">
              <a:buNone/>
            </a:pPr>
            <a:endParaRPr lang="es-BO" sz="1600" dirty="0" smtClean="0"/>
          </a:p>
          <a:p>
            <a:pPr marL="45720" indent="0">
              <a:buNone/>
            </a:pPr>
            <a:endParaRPr lang="es-BO" sz="1600" dirty="0"/>
          </a:p>
          <a:p>
            <a:pPr marL="45720" indent="0">
              <a:buNone/>
            </a:pPr>
            <a:endParaRPr lang="es-BO" sz="1600" dirty="0" smtClean="0"/>
          </a:p>
          <a:p>
            <a:r>
              <a:rPr lang="es-BO" sz="1600" dirty="0" smtClean="0"/>
              <a:t>Para eliminar la </a:t>
            </a:r>
            <a:r>
              <a:rPr lang="es-BO" sz="1600" dirty="0" err="1" smtClean="0"/>
              <a:t>funcion</a:t>
            </a:r>
            <a:r>
              <a:rPr lang="es-BO" sz="1600" dirty="0" smtClean="0"/>
              <a:t> se debe hacer uso de la </a:t>
            </a:r>
            <a:r>
              <a:rPr lang="es-BO" sz="1600" dirty="0" err="1" smtClean="0"/>
              <a:t>sentecia</a:t>
            </a:r>
            <a:r>
              <a:rPr lang="es-BO" sz="1600" dirty="0" smtClean="0"/>
              <a:t> DROP</a:t>
            </a:r>
          </a:p>
          <a:p>
            <a:pPr marL="45720" indent="0">
              <a:buNone/>
            </a:pPr>
            <a:r>
              <a:rPr lang="es-BO" sz="1600" dirty="0" smtClean="0"/>
              <a:t>Ejemplo</a:t>
            </a:r>
          </a:p>
          <a:p>
            <a:pPr marL="45720" indent="0">
              <a:buNone/>
            </a:pPr>
            <a:r>
              <a:rPr lang="es-BO" sz="1600" dirty="0" smtClean="0"/>
              <a:t>                                </a:t>
            </a:r>
            <a:r>
              <a:rPr lang="es-BO" sz="1400" dirty="0" smtClean="0"/>
              <a:t>DROP FUNCTION </a:t>
            </a:r>
            <a:r>
              <a:rPr lang="es-BO" sz="1400" b="1" dirty="0" smtClean="0"/>
              <a:t>SUMAR</a:t>
            </a:r>
            <a:r>
              <a:rPr lang="es-BO" sz="1400" dirty="0" smtClean="0"/>
              <a:t>; 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4. ¿Cómo crear, modificar y cómo eliminar una función? Adjunte un ejemplo de </a:t>
            </a:r>
            <a:r>
              <a:rPr lang="es-BO" sz="2400" dirty="0"/>
              <a:t>su uso.</a:t>
            </a:r>
            <a:r>
              <a:rPr lang="es-BO" dirty="0"/>
              <a:t/>
            </a:r>
            <a:br>
              <a:rPr lang="es-BO" dirty="0"/>
            </a:br>
            <a:endParaRPr lang="es-BO" dirty="0"/>
          </a:p>
        </p:txBody>
      </p:sp>
      <p:sp>
        <p:nvSpPr>
          <p:cNvPr id="4" name="3 CuadroTexto"/>
          <p:cNvSpPr txBox="1"/>
          <p:nvPr/>
        </p:nvSpPr>
        <p:spPr>
          <a:xfrm>
            <a:off x="1835696" y="2348880"/>
            <a:ext cx="5544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 FUNCTION SUMAR (a INTERGER, b INTERGER)</a:t>
            </a:r>
          </a:p>
          <a:p>
            <a:r>
              <a:rPr lang="en-US" sz="1200" dirty="0" smtClean="0"/>
              <a:t>Returns INTERGER</a:t>
            </a:r>
            <a:endParaRPr lang="en-US" sz="1200" dirty="0"/>
          </a:p>
          <a:p>
            <a:r>
              <a:rPr lang="en-US" sz="1200" dirty="0" smtClean="0"/>
              <a:t>Begin</a:t>
            </a:r>
          </a:p>
          <a:p>
            <a:r>
              <a:rPr lang="en-US" sz="1200" dirty="0" smtClean="0"/>
              <a:t>Declare </a:t>
            </a:r>
            <a:r>
              <a:rPr lang="en-US" sz="1200" dirty="0" err="1" smtClean="0"/>
              <a:t>numero</a:t>
            </a:r>
            <a:r>
              <a:rPr lang="en-US" sz="1200" dirty="0"/>
              <a:t> </a:t>
            </a:r>
            <a:r>
              <a:rPr lang="en-US" sz="1200" dirty="0" smtClean="0"/>
              <a:t>INTERGER default 0;</a:t>
            </a:r>
          </a:p>
          <a:p>
            <a:r>
              <a:rPr lang="en-US" sz="1200" dirty="0" smtClean="0"/>
              <a:t>Set </a:t>
            </a:r>
            <a:r>
              <a:rPr lang="en-US" sz="1200" dirty="0" err="1" smtClean="0"/>
              <a:t>numero</a:t>
            </a:r>
            <a:r>
              <a:rPr lang="en-US" sz="1200" dirty="0" smtClean="0"/>
              <a:t>=</a:t>
            </a:r>
            <a:r>
              <a:rPr lang="en-US" sz="1200" dirty="0" err="1" smtClean="0"/>
              <a:t>a+b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Return </a:t>
            </a:r>
            <a:r>
              <a:rPr lang="en-US" sz="1200" dirty="0" err="1" smtClean="0"/>
              <a:t>numero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End;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1619672" y="4149080"/>
            <a:ext cx="48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</a:t>
            </a:r>
            <a:r>
              <a:rPr lang="en-US" sz="1200" dirty="0" smtClean="0"/>
              <a:t>OR REPLACE FUNCTION </a:t>
            </a:r>
            <a:r>
              <a:rPr lang="en-US" sz="1200" dirty="0" smtClean="0"/>
              <a:t>SUMAR (a INTERGER, b INTERGER)</a:t>
            </a:r>
          </a:p>
          <a:p>
            <a:r>
              <a:rPr lang="en-US" sz="1200" dirty="0" smtClean="0"/>
              <a:t>Returns INTERGER</a:t>
            </a:r>
            <a:endParaRPr lang="en-US" sz="1200" dirty="0"/>
          </a:p>
          <a:p>
            <a:r>
              <a:rPr lang="en-US" sz="1200" dirty="0" smtClean="0"/>
              <a:t>Begin</a:t>
            </a:r>
          </a:p>
          <a:p>
            <a:r>
              <a:rPr lang="en-US" sz="1200" dirty="0" smtClean="0"/>
              <a:t>Declare </a:t>
            </a:r>
            <a:r>
              <a:rPr lang="en-US" sz="1200" dirty="0" err="1" smtClean="0"/>
              <a:t>numero</a:t>
            </a:r>
            <a:r>
              <a:rPr lang="en-US" sz="1200" dirty="0"/>
              <a:t> </a:t>
            </a:r>
            <a:r>
              <a:rPr lang="en-US" sz="1200" dirty="0" smtClean="0"/>
              <a:t>INTERGER default 0;</a:t>
            </a:r>
          </a:p>
          <a:p>
            <a:r>
              <a:rPr lang="en-US" sz="1200" dirty="0" smtClean="0"/>
              <a:t>Set </a:t>
            </a:r>
            <a:r>
              <a:rPr lang="en-US" sz="1200" dirty="0" err="1" smtClean="0"/>
              <a:t>numero</a:t>
            </a:r>
            <a:r>
              <a:rPr lang="en-US" sz="1200" dirty="0" smtClean="0"/>
              <a:t>=</a:t>
            </a:r>
            <a:r>
              <a:rPr lang="en-US" sz="1200" dirty="0" err="1" smtClean="0"/>
              <a:t>a+b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Return </a:t>
            </a:r>
            <a:r>
              <a:rPr lang="en-US" sz="1200" dirty="0" err="1" smtClean="0"/>
              <a:t>numero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21730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BO" sz="1600" dirty="0" smtClean="0"/>
              <a:t>La función CONCAT se encuentra ya almacenada en mysql y sirve para unir 3 o mas cadenas en una sola ejemplo:</a:t>
            </a:r>
            <a:endParaRPr lang="es-BO" sz="16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381260" cy="1128937"/>
          </a:xfrm>
        </p:spPr>
        <p:txBody>
          <a:bodyPr/>
          <a:lstStyle/>
          <a:p>
            <a:pPr algn="l"/>
            <a:r>
              <a:rPr lang="es-ES" sz="1600" dirty="0"/>
              <a:t>5. Para qué sirve la </a:t>
            </a:r>
            <a:r>
              <a:rPr lang="es-ES" sz="1600" dirty="0" smtClean="0"/>
              <a:t>función </a:t>
            </a:r>
            <a:r>
              <a:rPr lang="es-ES" sz="1600" dirty="0"/>
              <a:t>CONCAT y como funciona en </a:t>
            </a:r>
            <a:r>
              <a:rPr lang="es-ES" sz="1600" dirty="0" smtClean="0"/>
              <a:t>MYSQL</a:t>
            </a:r>
            <a:br>
              <a:rPr lang="es-ES" sz="1600" dirty="0" smtClean="0"/>
            </a:br>
            <a:r>
              <a:rPr lang="es-ES" sz="1600" dirty="0"/>
              <a:t/>
            </a:r>
            <a:br>
              <a:rPr lang="es-ES" sz="1600" dirty="0"/>
            </a:br>
            <a:r>
              <a:rPr lang="es-ES" sz="1200" dirty="0"/>
              <a:t>○ ¿Crear una función que muestre el uso de las función CONCAT?</a:t>
            </a:r>
            <a:br>
              <a:rPr lang="es-ES" sz="1200" dirty="0"/>
            </a:br>
            <a:r>
              <a:rPr lang="es-ES" sz="1200" dirty="0"/>
              <a:t>○ La función debe concatenar 3 cadenas.</a:t>
            </a:r>
            <a:endParaRPr lang="es-BO" sz="12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27584" y="2420888"/>
            <a:ext cx="7056462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CONCATENAR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60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60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 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CONCATENAR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'HOLA'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'COMO'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'ESTAS'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7" t="66370" r="39576" b="24656"/>
          <a:stretch/>
        </p:blipFill>
        <p:spPr bwMode="auto">
          <a:xfrm>
            <a:off x="2389893" y="4581128"/>
            <a:ext cx="3931843" cy="76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15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BO" sz="1200" dirty="0" smtClean="0"/>
              <a:t>LA FUNCIONSUBSTRING PERMITE TOMAR PARTE DE UNA CADENA, LA SENTECIA UTILIZADA ES</a:t>
            </a:r>
          </a:p>
          <a:p>
            <a:pPr marL="45720" indent="0">
              <a:buNone/>
            </a:pPr>
            <a:r>
              <a:rPr lang="es-BO" sz="1200" b="1" dirty="0" smtClean="0"/>
              <a:t>                   SUBSTRING(CADENA,POSICION,LONGITUD)</a:t>
            </a:r>
          </a:p>
          <a:p>
            <a:pPr marL="45720" indent="0">
              <a:buNone/>
            </a:pPr>
            <a:r>
              <a:rPr lang="es-BO" sz="1200" b="1" dirty="0" smtClean="0"/>
              <a:t>Donde : </a:t>
            </a:r>
          </a:p>
          <a:p>
            <a:pPr marL="45720" indent="0">
              <a:buNone/>
            </a:pPr>
            <a:r>
              <a:rPr lang="es-BO" sz="1200" b="1" dirty="0" smtClean="0"/>
              <a:t>CADENA  es la palabra(s), POSICION debe ser un numero mayor a 1, se refiere a la letra desde donde se contara, LONGITUD debe ser un nuero, se refiere a la cantidad de letras que se tomaran.</a:t>
            </a:r>
            <a:endParaRPr lang="es-BO" sz="1200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381260" cy="1200945"/>
          </a:xfrm>
        </p:spPr>
        <p:txBody>
          <a:bodyPr/>
          <a:lstStyle/>
          <a:p>
            <a:pPr algn="l"/>
            <a:r>
              <a:rPr lang="es-ES" sz="1400" dirty="0"/>
              <a:t>6. Para qué sirve la función SUBSTRING y como funciona en </a:t>
            </a:r>
            <a:r>
              <a:rPr lang="es-ES" sz="1400" dirty="0" smtClean="0"/>
              <a:t>MYSQL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 smtClean="0"/>
              <a:t>	</a:t>
            </a:r>
            <a:r>
              <a:rPr lang="es-ES" sz="1100" dirty="0" smtClean="0"/>
              <a:t>○ ¿Crear una función que muestre el uso de las función SUBSTRING?</a:t>
            </a:r>
            <a:br>
              <a:rPr lang="es-ES" sz="1100" dirty="0" smtClean="0"/>
            </a:br>
            <a:r>
              <a:rPr lang="es-ES" sz="1100" dirty="0" smtClean="0"/>
              <a:t>	○ La función recibe un nombre completo.</a:t>
            </a:r>
            <a:br>
              <a:rPr lang="es-ES" sz="1100" dirty="0" smtClean="0"/>
            </a:br>
            <a:r>
              <a:rPr lang="es-ES" sz="1100" dirty="0" smtClean="0"/>
              <a:t>	</a:t>
            </a:r>
            <a:r>
              <a:rPr lang="es-BO" sz="1100" dirty="0" smtClean="0"/>
              <a:t>■ </a:t>
            </a:r>
            <a:r>
              <a:rPr lang="es-BO" sz="1100" b="1" dirty="0" smtClean="0"/>
              <a:t>INPUT</a:t>
            </a:r>
            <a:r>
              <a:rPr lang="es-BO" sz="1100" dirty="0" smtClean="0"/>
              <a:t>: Ximena Condori Mar</a:t>
            </a:r>
            <a:br>
              <a:rPr lang="es-BO" sz="1100" dirty="0" smtClean="0"/>
            </a:br>
            <a:r>
              <a:rPr lang="es-BO" sz="1100" dirty="0" smtClean="0"/>
              <a:t>	</a:t>
            </a:r>
            <a:r>
              <a:rPr lang="es-ES" sz="1100" dirty="0" smtClean="0"/>
              <a:t>○ La función solo retorna el nombre.</a:t>
            </a:r>
            <a:br>
              <a:rPr lang="es-ES" sz="1100" dirty="0" smtClean="0"/>
            </a:br>
            <a:r>
              <a:rPr lang="es-ES" sz="1100" dirty="0" smtClean="0"/>
              <a:t>	</a:t>
            </a:r>
            <a:r>
              <a:rPr lang="es-BO" sz="1100" dirty="0" smtClean="0"/>
              <a:t>■ </a:t>
            </a:r>
            <a:r>
              <a:rPr lang="es-BO" sz="1100" b="1" dirty="0" smtClean="0"/>
              <a:t>OUTPUT</a:t>
            </a:r>
            <a:r>
              <a:rPr lang="es-BO" sz="1100" dirty="0" smtClean="0"/>
              <a:t>: Ximena</a:t>
            </a:r>
            <a:endParaRPr lang="es-BO" sz="11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83568" y="3068960"/>
            <a:ext cx="7826696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SUB_STRING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(NOMBRE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POSICION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LONGITUD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50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CADENA=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SUBSTRING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(NOMBRE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POSICION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LONGITUD)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SUB_STRING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'XIMENA CONDORI MAR'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1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6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1" t="65186" r="32063" b="19999"/>
          <a:stretch/>
        </p:blipFill>
        <p:spPr bwMode="auto">
          <a:xfrm>
            <a:off x="2122230" y="4797152"/>
            <a:ext cx="4949371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6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sz="1600" dirty="0" smtClean="0"/>
              <a:t>La función </a:t>
            </a:r>
            <a:r>
              <a:rPr lang="es-BO" sz="1600" b="1" dirty="0" err="1" smtClean="0"/>
              <a:t>strcmp</a:t>
            </a:r>
            <a:r>
              <a:rPr lang="es-BO" sz="1600" dirty="0" smtClean="0"/>
              <a:t> nos permite comparar 2 cadenas</a:t>
            </a:r>
          </a:p>
          <a:p>
            <a:pPr marL="45720" indent="0">
              <a:buNone/>
            </a:pPr>
            <a:r>
              <a:rPr lang="es-BO" sz="1600" dirty="0" smtClean="0"/>
              <a:t>Ejemplo </a:t>
            </a:r>
            <a:r>
              <a:rPr lang="es-BO" sz="1600" dirty="0" err="1" smtClean="0"/>
              <a:t>strcmo</a:t>
            </a:r>
            <a:r>
              <a:rPr lang="es-BO" sz="1600" dirty="0" smtClean="0"/>
              <a:t>(‘</a:t>
            </a:r>
            <a:r>
              <a:rPr lang="es-BO" sz="1600" dirty="0" err="1" smtClean="0"/>
              <a:t>perro’,’gato</a:t>
            </a:r>
            <a:r>
              <a:rPr lang="es-BO" sz="1600" dirty="0" smtClean="0"/>
              <a:t>’) </a:t>
            </a:r>
          </a:p>
          <a:p>
            <a:endParaRPr lang="es-BO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1400" dirty="0"/>
              <a:t>7. Para qué sirve la funcion STRCMP y como funciona en </a:t>
            </a:r>
            <a:r>
              <a:rPr lang="es-ES" sz="1400" dirty="0" smtClean="0"/>
              <a:t>MYSQL</a:t>
            </a:r>
            <a:br>
              <a:rPr lang="es-ES" sz="1400" dirty="0" smtClean="0"/>
            </a:br>
            <a:r>
              <a:rPr lang="es-ES" sz="1400" dirty="0"/>
              <a:t/>
            </a:r>
            <a:br>
              <a:rPr lang="es-ES" sz="1400" dirty="0"/>
            </a:br>
            <a:r>
              <a:rPr lang="es-ES" sz="1100" dirty="0" smtClean="0"/>
              <a:t>○ </a:t>
            </a:r>
            <a:r>
              <a:rPr lang="es-ES" sz="1100" dirty="0"/>
              <a:t>¿Crear una función que muestre el uso de las función STRCMP?</a:t>
            </a:r>
            <a:br>
              <a:rPr lang="es-ES" sz="1100" dirty="0"/>
            </a:br>
            <a:r>
              <a:rPr lang="es-ES" sz="1100" dirty="0"/>
              <a:t>○ La función debe comparar 3 cadenas. Y deberá determinar si dos de ellas son</a:t>
            </a:r>
            <a:br>
              <a:rPr lang="es-ES" sz="1100" dirty="0"/>
            </a:br>
            <a:r>
              <a:rPr lang="es-ES" sz="1100" dirty="0"/>
              <a:t>iguales.</a:t>
            </a:r>
            <a:endParaRPr lang="es-BO" sz="11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691680" y="2492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99592" y="2492896"/>
            <a:ext cx="6768752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COMPARAR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60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60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B)=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'DOS SON IGUALES 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'DOS SON IGUALES'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    ELSEIF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STRCMP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(B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C)=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THEN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'DOS SON IGUALES'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ELSE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'NINGUNO SON IGUALES'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END IF;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/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COMPARAR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perro'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'gato'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'perro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8" t="77206" r="21799" b="13143"/>
          <a:stretch/>
        </p:blipFill>
        <p:spPr bwMode="auto">
          <a:xfrm>
            <a:off x="1163396" y="5301207"/>
            <a:ext cx="6241143" cy="82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1700808"/>
            <a:ext cx="8407893" cy="4407408"/>
          </a:xfrm>
        </p:spPr>
        <p:txBody>
          <a:bodyPr>
            <a:normAutofit/>
          </a:bodyPr>
          <a:lstStyle/>
          <a:p>
            <a:r>
              <a:rPr lang="es-BO" sz="1200" b="1" dirty="0" smtClean="0"/>
              <a:t>CHAR_LENGHT: </a:t>
            </a:r>
            <a:r>
              <a:rPr lang="es-BO" sz="1200" dirty="0" smtClean="0"/>
              <a:t>NOS PERMITE CONTAR LA CANTIDAD DE LETRAS Y ESPACIOS DE UNA CADENA.</a:t>
            </a:r>
          </a:p>
          <a:p>
            <a:pPr marL="45720" indent="0">
              <a:buNone/>
            </a:pPr>
            <a:endParaRPr lang="es-BO" sz="1400" dirty="0" smtClean="0"/>
          </a:p>
          <a:p>
            <a:pPr marL="45720" indent="0">
              <a:buNone/>
            </a:pPr>
            <a:endParaRPr lang="es-BO" sz="1400" dirty="0"/>
          </a:p>
          <a:p>
            <a:pPr marL="45720" indent="0">
              <a:buNone/>
            </a:pPr>
            <a:endParaRPr lang="es-BO" sz="1400" dirty="0" smtClean="0"/>
          </a:p>
          <a:p>
            <a:pPr marL="45720" indent="0">
              <a:buNone/>
            </a:pPr>
            <a:endParaRPr lang="es-BO" sz="1400" dirty="0" smtClean="0"/>
          </a:p>
          <a:p>
            <a:pPr marL="45720" indent="0">
              <a:buNone/>
            </a:pPr>
            <a:endParaRPr lang="es-BO" sz="1400" dirty="0"/>
          </a:p>
          <a:p>
            <a:pPr marL="45720" indent="0">
              <a:buNone/>
            </a:pPr>
            <a:endParaRPr lang="es-BO" sz="1400" dirty="0" smtClean="0"/>
          </a:p>
          <a:p>
            <a:r>
              <a:rPr lang="es-BO" sz="1200" b="1" dirty="0" smtClean="0"/>
              <a:t>LOCATE</a:t>
            </a:r>
            <a:r>
              <a:rPr lang="es-BO" sz="1200" dirty="0" smtClean="0"/>
              <a:t> : NOS PERMITE ENCONTRAR UNA CADENA  DENTRO OTRA CADENA</a:t>
            </a:r>
            <a:endParaRPr lang="es-BO" sz="12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z="2000" dirty="0"/>
              <a:t>8. Para qué sirve la función CHAR_LENGTH y LOCATE y como funciona en MYSQL</a:t>
            </a:r>
            <a:br>
              <a:rPr lang="es-ES" sz="2000" dirty="0"/>
            </a:br>
            <a:r>
              <a:rPr lang="es-ES" sz="1600" dirty="0"/>
              <a:t>○ ¿Crear una función que muestre el uso de ambas funciones?</a:t>
            </a:r>
            <a:endParaRPr lang="es-BO" sz="16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6418" y="1988840"/>
            <a:ext cx="4505662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CONTAR_CADENA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INTEGER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CHAR_LENGTH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(A)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RESPUESTA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CONTAR_CADENA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'LORENZO'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6" t="70444" r="42083" b="12889"/>
          <a:stretch/>
        </p:blipFill>
        <p:spPr bwMode="auto">
          <a:xfrm>
            <a:off x="5436096" y="2018134"/>
            <a:ext cx="3581400" cy="129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86418" y="3689737"/>
            <a:ext cx="6786612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CREATE OR REPLACE FUNCTION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BUSCAR_CADENA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(SUBCADENA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VARCHAR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20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))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RETURNS INTEGER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BEGIN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DECLARE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INTEGER DEFAULT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  <a:cs typeface="Arial" pitchFamily="34" charset="0"/>
              </a:rPr>
              <a:t>0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 SET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RESP=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LOCATE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(SUBCADENA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CADENA)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   RETURN 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RESP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END;</a:t>
            </a:r>
            <a:b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SELECT </a:t>
            </a:r>
            <a:r>
              <a:rPr kumimoji="0" lang="es-BO" sz="1000" b="0" i="1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  <a:cs typeface="Arial" pitchFamily="34" charset="0"/>
              </a:rPr>
              <a:t>BUSCAR_CADENA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'OSO'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,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  <a:cs typeface="Arial" pitchFamily="34" charset="0"/>
              </a:rPr>
              <a:t>'PODEROSO_LEOPARDO'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  <a:cs typeface="Arial" pitchFamily="34" charset="0"/>
              </a:rPr>
              <a:t>)</a:t>
            </a:r>
            <a:r>
              <a:rPr kumimoji="0" lang="es-BO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  <a:cs typeface="Arial" pitchFamily="34" charset="0"/>
              </a:rPr>
              <a:t>;</a:t>
            </a:r>
            <a:endParaRPr kumimoji="0" lang="es-B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71555" r="31528" b="12445"/>
          <a:stretch/>
        </p:blipFill>
        <p:spPr bwMode="auto">
          <a:xfrm>
            <a:off x="1693699" y="5157192"/>
            <a:ext cx="4972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5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7" y="2450592"/>
            <a:ext cx="8352928" cy="2994632"/>
          </a:xfrm>
        </p:spPr>
        <p:txBody>
          <a:bodyPr/>
          <a:lstStyle/>
          <a:p>
            <a:pPr algn="just"/>
            <a:r>
              <a:rPr lang="es-BO" b="1" dirty="0" smtClean="0"/>
              <a:t>FUNCIONES DE AGREGACION</a:t>
            </a:r>
            <a:r>
              <a:rPr lang="es-BO" dirty="0" smtClean="0"/>
              <a:t>: Son funciones ya almacenadas no necesitan ser creadas, las cuales ya podemos usar o llamar.</a:t>
            </a:r>
          </a:p>
          <a:p>
            <a:pPr algn="just"/>
            <a:endParaRPr lang="es-BO" dirty="0" smtClean="0"/>
          </a:p>
          <a:p>
            <a:pPr algn="just"/>
            <a:r>
              <a:rPr lang="es-BO" b="1" dirty="0" smtClean="0"/>
              <a:t>FUNCIONES CREADAS POR EL USUARIO: </a:t>
            </a:r>
            <a:r>
              <a:rPr lang="es-BO" dirty="0" smtClean="0"/>
              <a:t>son funciones que necesitan ser creadas, en la mayoría estas </a:t>
            </a:r>
            <a:r>
              <a:rPr lang="es-BO" dirty="0"/>
              <a:t>f</a:t>
            </a:r>
            <a:r>
              <a:rPr lang="es-BO" dirty="0" smtClean="0"/>
              <a:t>unciones se crean haciendo uso de las funciones de agregación.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ES" sz="1600" dirty="0"/>
              <a:t>9. ¿Cual es la diferencia entre las funciones de </a:t>
            </a:r>
            <a:r>
              <a:rPr lang="es-ES" sz="1600" dirty="0" err="1" smtClean="0"/>
              <a:t>agreGACión</a:t>
            </a:r>
            <a:r>
              <a:rPr lang="es-ES" sz="1600" dirty="0" smtClean="0"/>
              <a:t> </a:t>
            </a:r>
            <a:r>
              <a:rPr lang="es-ES" sz="1600" dirty="0"/>
              <a:t>y funciones creados </a:t>
            </a:r>
            <a:r>
              <a:rPr lang="es-ES" sz="1600" dirty="0" smtClean="0"/>
              <a:t>por el </a:t>
            </a:r>
            <a:r>
              <a:rPr lang="es-ES" sz="1600" dirty="0"/>
              <a:t>DBA? Es decir funciones creadas por el usuario.</a:t>
            </a:r>
            <a:endParaRPr lang="es-BO" sz="1600" dirty="0"/>
          </a:p>
        </p:txBody>
      </p:sp>
    </p:spTree>
    <p:extLst>
      <p:ext uri="{BB962C8B-B14F-4D97-AF65-F5344CB8AC3E}">
        <p14:creationId xmlns:p14="http://schemas.microsoft.com/office/powerpoint/2010/main" val="10866925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adrícula">
  <a:themeElements>
    <a:clrScheme name="Cuadrícula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Cuadrícula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Cuadrícul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373</TotalTime>
  <Words>907</Words>
  <Application>Microsoft Office PowerPoint</Application>
  <PresentationFormat>Presentación en pantalla (4:3)</PresentationFormat>
  <Paragraphs>130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Cuadrícula</vt:lpstr>
      <vt:lpstr>Presentación de PowerPoint</vt:lpstr>
      <vt:lpstr>MANEJO DE CONCEPTOS</vt:lpstr>
      <vt:lpstr>Presentación de PowerPoint</vt:lpstr>
      <vt:lpstr>4. ¿Cómo crear, modificar y cómo eliminar una función? Adjunte un ejemplo de su uso. </vt:lpstr>
      <vt:lpstr>5. Para qué sirve la función CONCAT y como funciona en MYSQL  ○ ¿Crear una función que muestre el uso de las función CONCAT? ○ La función debe concatenar 3 cadenas.</vt:lpstr>
      <vt:lpstr>6. Para qué sirve la función SUBSTRING y como funciona en MYSQL  ○ ¿Crear una función que muestre el uso de las función SUBSTRING?  ○ La función recibe un nombre completo.  ■ INPUT: Ximena Condori Mar  ○ La función solo retorna el nombre.  ■ OUTPUT: Ximena</vt:lpstr>
      <vt:lpstr>7. Para qué sirve la funcion STRCMP y como funciona en MYSQL  ○ ¿Crear una función que muestre el uso de las función STRCMP? ○ La función debe comparar 3 cadenas. Y deberá determinar si dos de ellas son iguales.</vt:lpstr>
      <vt:lpstr>8. Para qué sirve la función CHAR_LENGTH y LOCATE y como funciona en MYSQL ○ ¿Crear una función que muestre el uso de ambas funciones?</vt:lpstr>
      <vt:lpstr>9. ¿Cual es la diferencia entre las funciones de agreGACión y funciones creados por el DBA? Es decir funciones creadas por el usuario.</vt:lpstr>
      <vt:lpstr>10.¿Busque y defina a qué se referirá cuando se habla de parámetros de entraday salida en MySQL?  Es decir IN INOUT, etc</vt:lpstr>
      <vt:lpstr>PARTE PRACTICA PREGUNTA 11</vt:lpstr>
      <vt:lpstr>Presentación de PowerPoint</vt:lpstr>
      <vt:lpstr>Presentación de PowerPoint</vt:lpstr>
      <vt:lpstr>Presentación de PowerPoint</vt:lpstr>
      <vt:lpstr>PREGUNTA 12</vt:lpstr>
      <vt:lpstr>Presentación de PowerPoint</vt:lpstr>
      <vt:lpstr>PREGUNTA 13</vt:lpstr>
      <vt:lpstr>Presentación de PowerPoint</vt:lpstr>
      <vt:lpstr>PREGUNTA 14</vt:lpstr>
      <vt:lpstr>Presentación de PowerPoint</vt:lpstr>
      <vt:lpstr>PREGUNTA 15</vt:lpstr>
      <vt:lpstr>Presentación de PowerPoint</vt:lpstr>
      <vt:lpstr>PREGUNTA 16</vt:lpstr>
      <vt:lpstr>Presentación de PowerPoint</vt:lpstr>
      <vt:lpstr>PREGUNTA 17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DRY</dc:creator>
  <cp:lastModifiedBy>DRY</cp:lastModifiedBy>
  <cp:revision>28</cp:revision>
  <dcterms:created xsi:type="dcterms:W3CDTF">2022-10-18T12:30:14Z</dcterms:created>
  <dcterms:modified xsi:type="dcterms:W3CDTF">2022-10-22T12:55:27Z</dcterms:modified>
</cp:coreProperties>
</file>